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60" r:id="rId7"/>
    <p:sldId id="263" r:id="rId8"/>
    <p:sldId id="271" r:id="rId9"/>
    <p:sldId id="266" r:id="rId10"/>
    <p:sldId id="277" r:id="rId11"/>
    <p:sldId id="268" r:id="rId12"/>
    <p:sldId id="267" r:id="rId13"/>
    <p:sldId id="274" r:id="rId14"/>
    <p:sldId id="272" r:id="rId15"/>
    <p:sldId id="275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0369"/>
  </p:normalViewPr>
  <p:slideViewPr>
    <p:cSldViewPr snapToGrid="0" snapToObjects="1">
      <p:cViewPr>
        <p:scale>
          <a:sx n="81" d="100"/>
          <a:sy n="81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5FDDD-0EFB-524B-9B2F-518D4452EE46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AA108-ACFF-E04E-A56D-363DBCFA5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40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everybody! My name is </a:t>
            </a:r>
            <a:r>
              <a:rPr lang="en-US" baseline="0" dirty="0" err="1" smtClean="0"/>
              <a:t>Daniil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Yashkov</a:t>
            </a:r>
            <a:r>
              <a:rPr lang="en-US" baseline="0" dirty="0" smtClean="0"/>
              <a:t> and today I’ll tell you about our experience in Data Science in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2 also known as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Science. But firstly I’ll tell a bit about machine learning in </a:t>
            </a:r>
            <a:r>
              <a:rPr lang="en-US" baseline="0" dirty="0" err="1" smtClean="0"/>
              <a:t>cybersport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587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5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My colleague </a:t>
            </a:r>
            <a:r>
              <a:rPr lang="en-US" baseline="0" dirty="0" smtClean="0"/>
              <a:t>explains basics of ML on the example of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2 competition to pupils</a:t>
            </a:r>
            <a:endParaRPr dirty="0"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24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109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90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8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Cybersport</a:t>
            </a:r>
            <a:r>
              <a:rPr lang="en-US" dirty="0" smtClean="0"/>
              <a:t> you can ask,</a:t>
            </a:r>
            <a:r>
              <a:rPr lang="en-US" baseline="0" dirty="0" smtClean="0"/>
              <a:t> because of its data!</a:t>
            </a:r>
          </a:p>
          <a:p>
            <a:r>
              <a:rPr lang="en-US" baseline="0" dirty="0" smtClean="0"/>
              <a:t>enormous amount of it,</a:t>
            </a:r>
          </a:p>
          <a:p>
            <a:r>
              <a:rPr lang="en-US" baseline="0" dirty="0" smtClean="0"/>
              <a:t>it’s clean, because collected automatically</a:t>
            </a:r>
          </a:p>
          <a:p>
            <a:r>
              <a:rPr lang="en-US" baseline="0" dirty="0" smtClean="0"/>
              <a:t>Of</a:t>
            </a:r>
            <a:r>
              <a:rPr lang="ru-RU" baseline="0" dirty="0" smtClean="0"/>
              <a:t> </a:t>
            </a:r>
            <a:r>
              <a:rPr lang="en-US" baseline="0" dirty="0" smtClean="0"/>
              <a:t>course because it’s a growing industry and there are a lot of unresolved problems yet.</a:t>
            </a:r>
          </a:p>
          <a:p>
            <a:r>
              <a:rPr lang="en-US" baseline="0" dirty="0" smtClean="0"/>
              <a:t>Now let’s turn to the particular game –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9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Dota</a:t>
            </a:r>
            <a:r>
              <a:rPr lang="en-US" baseline="0" dirty="0" smtClean="0"/>
              <a:t> is one of the first games of Multiplayer online battle arena genre. How many of you heard about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? Who know the rules?</a:t>
            </a:r>
            <a:endParaRPr lang="ru-RU" baseline="0" dirty="0" smtClean="0"/>
          </a:p>
          <a:p>
            <a:r>
              <a:rPr lang="en-US" baseline="0" dirty="0" smtClean="0"/>
              <a:t>That’s nice. So, </a:t>
            </a:r>
            <a:r>
              <a:rPr lang="en-US" baseline="0" dirty="0" err="1" smtClean="0"/>
              <a:t>Dota</a:t>
            </a:r>
            <a:r>
              <a:rPr lang="en-US" baseline="0" dirty="0" smtClean="0"/>
              <a:t> is a game where two teams, each one consisting of 5 players try to beat each other. There are some stage during the game: first – each player choose a hero, second one – they fight, they aimed at destroying “Ancient” building of the enemy. During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stage all players gain </a:t>
            </a:r>
            <a:r>
              <a:rPr lang="en-US" baseline="0" dirty="0" err="1" smtClean="0"/>
              <a:t>xp</a:t>
            </a:r>
            <a:r>
              <a:rPr lang="en-US" baseline="0" dirty="0" smtClean="0"/>
              <a:t>, gold, improving their heroes, in order to kill the </a:t>
            </a:r>
            <a:r>
              <a:rPr lang="en-US" baseline="0" dirty="0" err="1" smtClean="0"/>
              <a:t>enemie’s</a:t>
            </a:r>
            <a:r>
              <a:rPr lang="en-US" baseline="0" dirty="0" smtClean="0"/>
              <a:t> ancient</a:t>
            </a:r>
          </a:p>
          <a:p>
            <a:r>
              <a:rPr lang="en-US" baseline="0" dirty="0" smtClean="0"/>
              <a:t>As you understand all this data is collected.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9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</a:t>
            </a:r>
            <a:r>
              <a:rPr lang="en-US" dirty="0" err="1" smtClean="0"/>
              <a:t>minimap</a:t>
            </a:r>
            <a:r>
              <a:rPr lang="en-US" baseline="0" dirty="0" smtClean="0"/>
              <a:t> looks like (where they play). Here are ancients of each team, and here </a:t>
            </a:r>
            <a:r>
              <a:rPr lang="en-US" baseline="0" smtClean="0"/>
              <a:t>are lanes, towers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51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!! </a:t>
            </a:r>
            <a:r>
              <a:rPr lang="ru-RU" dirty="0" smtClean="0"/>
              <a:t>Добавить задачу</a:t>
            </a:r>
            <a:r>
              <a:rPr lang="ru-RU" baseline="0" dirty="0" smtClean="0"/>
              <a:t> Поиска аккаунтов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которыми играет один и тот же человек (</a:t>
            </a:r>
            <a:r>
              <a:rPr lang="ru-RU" baseline="0" dirty="0" err="1" smtClean="0"/>
              <a:t>мультинг</a:t>
            </a:r>
            <a:r>
              <a:rPr lang="en-US" baseline="0" dirty="0" smtClean="0"/>
              <a:t>,</a:t>
            </a:r>
            <a:r>
              <a:rPr lang="ru-RU" baseline="0" dirty="0" smtClean="0"/>
              <a:t> если не ошибаюсь) Эту задачу решал </a:t>
            </a:r>
            <a:r>
              <a:rPr lang="ru-RU" baseline="0" dirty="0" err="1" smtClean="0"/>
              <a:t>Мехри</a:t>
            </a:r>
            <a:r>
              <a:rPr lang="ru-RU" baseline="0" dirty="0" smtClean="0"/>
              <a:t> (потешит его самолюбие)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11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5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0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63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AA108-ACFF-E04E-A56D-363DBCFA5D4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3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97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10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5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41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82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8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66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6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80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56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05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AFC67-D482-7C46-940C-A8DDEC01CEEC}" type="datetimeFigureOut">
              <a:rPr lang="ru-RU" smtClean="0"/>
              <a:t>18.09.16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254D1-053F-9F42-8212-56C49C24E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00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294409"/>
            <a:ext cx="9144000" cy="1835541"/>
          </a:xfrm>
        </p:spPr>
        <p:txBody>
          <a:bodyPr>
            <a:normAutofit/>
          </a:bodyPr>
          <a:lstStyle/>
          <a:p>
            <a:r>
              <a:rPr lang="en-US" sz="4000" b="1" dirty="0"/>
              <a:t>Applications of Machine Learning in </a:t>
            </a:r>
            <a:r>
              <a:rPr lang="en-US" sz="4000" b="1" dirty="0" smtClean="0"/>
              <a:t>DOTA2</a:t>
            </a:r>
            <a:r>
              <a:rPr lang="en-US" sz="4000" b="1" dirty="0"/>
              <a:t>: Literature Review and Practical Knowledge Sharing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24341"/>
          </a:xfrm>
        </p:spPr>
        <p:txBody>
          <a:bodyPr/>
          <a:lstStyle/>
          <a:p>
            <a:r>
              <a:rPr lang="en-US" u="sng" dirty="0" err="1" smtClean="0"/>
              <a:t>Daniil</a:t>
            </a:r>
            <a:r>
              <a:rPr lang="en-US" u="sng" dirty="0" smtClean="0"/>
              <a:t> </a:t>
            </a:r>
            <a:r>
              <a:rPr lang="en-US" u="sng" dirty="0" err="1" smtClean="0"/>
              <a:t>Yashkov</a:t>
            </a:r>
            <a:r>
              <a:rPr lang="en-US" dirty="0" smtClean="0"/>
              <a:t>, Peter </a:t>
            </a:r>
            <a:r>
              <a:rPr lang="en-US" dirty="0" err="1" smtClean="0"/>
              <a:t>Romov</a:t>
            </a:r>
            <a:r>
              <a:rPr lang="en-US" dirty="0" smtClean="0"/>
              <a:t>, Kirill </a:t>
            </a:r>
            <a:r>
              <a:rPr lang="en-US" dirty="0" err="1" smtClean="0"/>
              <a:t>Neklyudov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Aleksander</a:t>
            </a:r>
            <a:r>
              <a:rPr lang="en-US" dirty="0" smtClean="0"/>
              <a:t> Semenov and </a:t>
            </a:r>
            <a:r>
              <a:rPr lang="en-US" dirty="0" err="1" smtClean="0"/>
              <a:t>Daniil</a:t>
            </a:r>
            <a:r>
              <a:rPr lang="en-US" dirty="0" smtClean="0"/>
              <a:t> </a:t>
            </a:r>
            <a:r>
              <a:rPr lang="en-US" dirty="0" err="1" smtClean="0"/>
              <a:t>Kireev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207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YASP dataset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Timeseries</a:t>
            </a:r>
            <a:r>
              <a:rPr lang="en-US" dirty="0"/>
              <a:t> </a:t>
            </a:r>
            <a:r>
              <a:rPr lang="en-US" dirty="0" smtClean="0"/>
              <a:t>of heroes features (points every 30s) such as:</a:t>
            </a:r>
          </a:p>
          <a:p>
            <a:pPr lvl="1"/>
            <a:r>
              <a:rPr lang="en-US" dirty="0" smtClean="0"/>
              <a:t>Gold</a:t>
            </a:r>
          </a:p>
          <a:p>
            <a:pPr lvl="1"/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Items (purchasing)</a:t>
            </a:r>
          </a:p>
          <a:p>
            <a:pPr lvl="1"/>
            <a:r>
              <a:rPr lang="en-US" dirty="0" smtClean="0"/>
              <a:t>Abilities</a:t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r>
              <a:rPr lang="en-US" dirty="0" smtClean="0"/>
              <a:t>heroes trajectories (coordinates on map)</a:t>
            </a:r>
          </a:p>
          <a:p>
            <a:r>
              <a:rPr lang="en-US" dirty="0" smtClean="0"/>
              <a:t>Special buildings(such as tower) states (destroyed or not)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03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2890" y="2398092"/>
            <a:ext cx="11353800" cy="2378809"/>
          </a:xfrm>
        </p:spPr>
        <p:txBody>
          <a:bodyPr>
            <a:noAutofit/>
          </a:bodyPr>
          <a:lstStyle/>
          <a:p>
            <a:r>
              <a:rPr lang="en-US" sz="3200" dirty="0" smtClean="0"/>
              <a:t>Final task for ML course as </a:t>
            </a:r>
            <a:r>
              <a:rPr lang="en-US" sz="3200" dirty="0" err="1" smtClean="0"/>
              <a:t>Kaggle</a:t>
            </a:r>
            <a:r>
              <a:rPr lang="en-US" sz="3200" dirty="0" smtClean="0"/>
              <a:t> In-class</a:t>
            </a:r>
            <a:r>
              <a:rPr lang="ru-RU" sz="3200" dirty="0" smtClean="0"/>
              <a:t> с</a:t>
            </a:r>
            <a:r>
              <a:rPr lang="en-US" sz="3200" dirty="0" err="1" smtClean="0"/>
              <a:t>ompetition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One of the most popular </a:t>
            </a:r>
            <a:r>
              <a:rPr lang="en-US" sz="3200" dirty="0" err="1" smtClean="0"/>
              <a:t>kaggle</a:t>
            </a:r>
            <a:r>
              <a:rPr lang="en-US" sz="3200" dirty="0" smtClean="0"/>
              <a:t> in-class contest:</a:t>
            </a:r>
          </a:p>
          <a:p>
            <a:pPr marL="0" indent="0">
              <a:buNone/>
            </a:pPr>
            <a:r>
              <a:rPr lang="en-US" sz="3200" dirty="0" smtClean="0"/>
              <a:t>   650 </a:t>
            </a:r>
            <a:r>
              <a:rPr lang="en-US" sz="3200" dirty="0" smtClean="0"/>
              <a:t>solo competitors (teams were not allowed)</a:t>
            </a:r>
          </a:p>
          <a:p>
            <a:r>
              <a:rPr lang="en-US" sz="3200" dirty="0" smtClean="0"/>
              <a:t>A lot of different ideas, special features</a:t>
            </a:r>
          </a:p>
          <a:p>
            <a:r>
              <a:rPr lang="en-US" sz="3200" dirty="0" smtClean="0"/>
              <a:t>Very good feedback </a:t>
            </a:r>
            <a:endParaRPr lang="en-US" sz="32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948855" y="450553"/>
            <a:ext cx="5644056" cy="3461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                     </a:t>
            </a:r>
            <a:r>
              <a:rPr lang="en-US" sz="3600" b="1" dirty="0" smtClean="0"/>
              <a:t>Data: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≈120 000 preprocessed </a:t>
            </a:r>
            <a:r>
              <a:rPr lang="en-US" sz="32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matches</a:t>
            </a:r>
            <a:endParaRPr lang="en-US" sz="32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8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566" y="549877"/>
            <a:ext cx="56282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</a:t>
            </a:r>
            <a:r>
              <a:rPr lang="en-US" sz="3600" b="1" dirty="0" smtClean="0"/>
              <a:t>Task: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Predict winner using first 5 minutes of match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77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9565" y="-186668"/>
            <a:ext cx="4169980" cy="1325563"/>
          </a:xfrm>
        </p:spPr>
        <p:txBody>
          <a:bodyPr/>
          <a:lstStyle/>
          <a:p>
            <a:r>
              <a:rPr lang="en-US" dirty="0" smtClean="0"/>
              <a:t>Winner’s solution</a:t>
            </a:r>
            <a:endParaRPr lang="ru-RU" dirty="0"/>
          </a:p>
        </p:txBody>
      </p:sp>
      <p:pic>
        <p:nvPicPr>
          <p:cNvPr id="4" name="Shape 195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33"/>
            <a:ext cx="7346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078716" y="1012771"/>
            <a:ext cx="4981905" cy="5734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Use Logistic Regression instead of more complex models (e.g. Random Forest, GBDT)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Find good informative features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Statistics for each team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One-hot encoded picked heroes in the teams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First time team used some items (bottle, courier, ward)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Often combinations of heroes in the team: pairs and triples (need to be accurately selected, easy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Aggregated hero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184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09600" y="4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260" name="Shape 260" descr="SHU_24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50" y="1143199"/>
            <a:ext cx="8260100" cy="55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60" descr="SHU_24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41" y="126124"/>
            <a:ext cx="9553904" cy="652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36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279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Realtime</a:t>
            </a:r>
            <a:r>
              <a:rPr lang="en-US" sz="527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 prediction</a:t>
            </a:r>
            <a:endParaRPr lang="en-US" sz="527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33" y="1995981"/>
            <a:ext cx="5009200" cy="36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3830648"/>
            <a:ext cx="6129997" cy="100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423333" y="6211667"/>
            <a:ext cx="11768800" cy="4000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667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sz="26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6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romovpa</a:t>
            </a:r>
            <a:r>
              <a:rPr lang="en-US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6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dotascience-hackathon</a:t>
            </a:r>
            <a:endParaRPr lang="en-US" sz="26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199" y="2419267"/>
            <a:ext cx="5977600" cy="527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20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44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1" y="110359"/>
            <a:ext cx="6914601" cy="67476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315200" y="457199"/>
            <a:ext cx="4896340" cy="6400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 err="1" smtClean="0"/>
              <a:t>Hackathon</a:t>
            </a:r>
            <a:r>
              <a:rPr lang="en-US" sz="3600" b="1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Realtime</a:t>
            </a:r>
            <a:r>
              <a:rPr lang="en-US" sz="2800" dirty="0" smtClean="0"/>
              <a:t> leaderboard during Shanghai Major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35 teams competed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Usage </a:t>
            </a:r>
            <a:r>
              <a:rPr lang="en-US" sz="2800" dirty="0" smtClean="0"/>
              <a:t>of external data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r>
              <a:rPr lang="en-US" sz="3600" b="1" dirty="0" smtClean="0"/>
              <a:t>External data:</a:t>
            </a:r>
            <a:endParaRPr lang="en-US" sz="3600" b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odds parsed   from websites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Additional data from steam API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Parsed replays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5533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Summary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Large dataset of Dota2 matches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Game outcome prediction using drafts stage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 err="1" smtClean="0"/>
              <a:t>auc</a:t>
            </a:r>
            <a:r>
              <a:rPr lang="en-US" sz="3200" dirty="0" smtClean="0"/>
              <a:t> = 0.66 – 0.7 (depending on skill)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 smtClean="0"/>
              <a:t>Kaggle</a:t>
            </a:r>
            <a:r>
              <a:rPr lang="en-US" sz="3200" dirty="0" smtClean="0"/>
              <a:t> In-class contest: win </a:t>
            </a:r>
            <a:r>
              <a:rPr lang="en-US" sz="3200" dirty="0" err="1" smtClean="0"/>
              <a:t>prediciton</a:t>
            </a:r>
            <a:r>
              <a:rPr lang="en-US" sz="3200" dirty="0"/>
              <a:t> </a:t>
            </a:r>
            <a:r>
              <a:rPr lang="en-US" sz="3200" dirty="0" smtClean="0"/>
              <a:t>having first 5 minutes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	</a:t>
            </a:r>
            <a:r>
              <a:rPr lang="en-US" sz="3200" dirty="0" err="1" smtClean="0"/>
              <a:t>auc</a:t>
            </a:r>
            <a:r>
              <a:rPr lang="en-US" sz="3200" dirty="0" smtClean="0"/>
              <a:t> = 0.8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 smtClean="0"/>
              <a:t>Dota</a:t>
            </a:r>
            <a:r>
              <a:rPr lang="en-US" sz="3200" dirty="0" smtClean="0"/>
              <a:t> Science </a:t>
            </a:r>
            <a:r>
              <a:rPr lang="en-US" sz="3200" dirty="0" err="1" smtClean="0"/>
              <a:t>hackathon</a:t>
            </a:r>
            <a:r>
              <a:rPr lang="en-US" sz="3200" dirty="0" smtClean="0"/>
              <a:t> – </a:t>
            </a:r>
            <a:r>
              <a:rPr lang="en-US" sz="3200" dirty="0" err="1" smtClean="0"/>
              <a:t>realtime</a:t>
            </a:r>
            <a:r>
              <a:rPr lang="en-US" sz="3200" dirty="0" smtClean="0"/>
              <a:t> win prediction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	baseline quality practically doubled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138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ML for </a:t>
            </a:r>
            <a:r>
              <a:rPr lang="en-US" dirty="0" smtClean="0"/>
              <a:t>E-Sport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283" y="1441229"/>
            <a:ext cx="5436476" cy="4351338"/>
          </a:xfrm>
        </p:spPr>
        <p:txBody>
          <a:bodyPr/>
          <a:lstStyle/>
          <a:p>
            <a:r>
              <a:rPr lang="en-US" dirty="0" smtClean="0"/>
              <a:t>Huge amount of data, collected automatically every day</a:t>
            </a:r>
          </a:p>
          <a:p>
            <a:r>
              <a:rPr lang="en-US" dirty="0" smtClean="0"/>
              <a:t>Data is clean</a:t>
            </a:r>
          </a:p>
          <a:p>
            <a:r>
              <a:rPr lang="en-US" dirty="0" smtClean="0"/>
              <a:t>It is a rapidly growing industry</a:t>
            </a:r>
          </a:p>
          <a:p>
            <a:r>
              <a:rPr lang="en-US" dirty="0" smtClean="0"/>
              <a:t>Over $150 million market</a:t>
            </a:r>
          </a:p>
          <a:p>
            <a:endParaRPr lang="ru-RU" dirty="0"/>
          </a:p>
        </p:txBody>
      </p:sp>
      <p:pic>
        <p:nvPicPr>
          <p:cNvPr id="4" name="Shape 86" descr="aHR0cDovL3d3dy5jeWJvcmdtYXR0LmNvbS93cC1jb250ZW50L3VwbG9hZHMvMjAxMi8wMy9Eb3RBMl9Db21iYXRMb2cuanB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904" y="1441229"/>
            <a:ext cx="6668813" cy="503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02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5643" y="365125"/>
            <a:ext cx="11340934" cy="1325563"/>
          </a:xfrm>
        </p:spPr>
        <p:txBody>
          <a:bodyPr/>
          <a:lstStyle/>
          <a:p>
            <a:pPr algn="ctr"/>
            <a:r>
              <a:rPr lang="en-US" b="1" dirty="0" smtClean="0"/>
              <a:t>Multiplayer Online Battle Arena (MOBA): </a:t>
            </a:r>
            <a:r>
              <a:rPr lang="en-US" b="1" dirty="0" err="1" smtClean="0"/>
              <a:t>Dota</a:t>
            </a:r>
            <a:r>
              <a:rPr lang="en-US" b="1" dirty="0" smtClean="0"/>
              <a:t> 2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0485"/>
          </a:xfrm>
        </p:spPr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2 teams, each one formed of 5 players </a:t>
            </a:r>
          </a:p>
          <a:p>
            <a:r>
              <a:rPr lang="en-US" sz="3200" dirty="0" smtClean="0"/>
              <a:t>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stage – draft stage :</a:t>
            </a:r>
          </a:p>
          <a:p>
            <a:pPr marL="457200" lvl="1" indent="0">
              <a:buNone/>
            </a:pPr>
            <a:r>
              <a:rPr lang="en-US" sz="2800" dirty="0" smtClean="0"/>
              <a:t>players from every team choose their heroes 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stage – each team is aimed at destroying “Ancient” building of the enemy</a:t>
            </a:r>
          </a:p>
          <a:p>
            <a:r>
              <a:rPr lang="en-US" dirty="0" smtClean="0"/>
              <a:t>During the game each player improve their heroes, gaining gold, experience, killing enemies, buying items, etc. </a:t>
            </a:r>
          </a:p>
          <a:p>
            <a:pPr marL="0" indent="0">
              <a:buNone/>
            </a:pPr>
            <a:r>
              <a:rPr lang="en-US" dirty="0" smtClean="0"/>
              <a:t>   All this data is logging and collecting.</a:t>
            </a:r>
          </a:p>
        </p:txBody>
      </p:sp>
    </p:spTree>
    <p:extLst>
      <p:ext uri="{BB962C8B-B14F-4D97-AF65-F5344CB8AC3E}">
        <p14:creationId xmlns:p14="http://schemas.microsoft.com/office/powerpoint/2010/main" val="89927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5643" y="365125"/>
            <a:ext cx="11340934" cy="1325563"/>
          </a:xfrm>
        </p:spPr>
        <p:txBody>
          <a:bodyPr/>
          <a:lstStyle/>
          <a:p>
            <a:pPr algn="ctr"/>
            <a:r>
              <a:rPr lang="en-US" dirty="0" smtClean="0"/>
              <a:t>Multiplayer Online Battle Arena (MOBA): </a:t>
            </a:r>
            <a:r>
              <a:rPr lang="en-US" dirty="0" err="1" smtClean="0"/>
              <a:t>Dota</a:t>
            </a:r>
            <a:r>
              <a:rPr lang="en-US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10" y="1533991"/>
            <a:ext cx="9503979" cy="4934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59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analysis in </a:t>
            </a:r>
            <a:r>
              <a:rPr lang="en-US" dirty="0" err="1" smtClean="0"/>
              <a:t>Dota</a:t>
            </a:r>
            <a:r>
              <a:rPr lang="en-US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Win prediction 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 at the start of the game 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 after draft stage</a:t>
            </a:r>
          </a:p>
          <a:p>
            <a:pPr lvl="1">
              <a:buFont typeface="Courier New" charset="0"/>
              <a:buChar char="o"/>
            </a:pPr>
            <a:r>
              <a:rPr lang="en-US" dirty="0"/>
              <a:t> </a:t>
            </a:r>
            <a:r>
              <a:rPr lang="en-US" dirty="0" smtClean="0"/>
              <a:t>real-time</a:t>
            </a:r>
          </a:p>
          <a:p>
            <a:r>
              <a:rPr lang="en-US" dirty="0" smtClean="0"/>
              <a:t> Actions/strategies </a:t>
            </a:r>
            <a:r>
              <a:rPr lang="en-US" dirty="0" smtClean="0"/>
              <a:t>recommendations </a:t>
            </a:r>
            <a:r>
              <a:rPr lang="en-US" dirty="0" smtClean="0"/>
              <a:t>for players </a:t>
            </a:r>
          </a:p>
          <a:p>
            <a:r>
              <a:rPr lang="en-US" dirty="0" smtClean="0"/>
              <a:t> Player ranking</a:t>
            </a:r>
          </a:p>
          <a:p>
            <a:r>
              <a:rPr lang="en-US" dirty="0" smtClean="0"/>
              <a:t> Smart camera for commentators</a:t>
            </a:r>
          </a:p>
          <a:p>
            <a:pPr marL="342900" lvl="0" indent="-342900">
              <a:spcBef>
                <a:spcPts val="544"/>
              </a:spcBef>
              <a:buClr>
                <a:schemeClr val="dk1"/>
              </a:buClr>
              <a:buSzPct val="100740"/>
            </a:pPr>
            <a:r>
              <a:rPr lang="ru-RU" sz="272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…</a:t>
            </a:r>
            <a:endParaRPr lang="ru-RU" sz="272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544"/>
              </a:spcBef>
              <a:buClr>
                <a:schemeClr val="dk1"/>
              </a:buClr>
              <a:buSzPct val="100740"/>
              <a:buNone/>
            </a:pPr>
            <a:endParaRPr lang="ru-RU" sz="272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24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Draft stage win prediction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7400" y="1545021"/>
            <a:ext cx="10703675" cy="44616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Input data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 = 5 heroes for each team out of 113</a:t>
            </a:r>
          </a:p>
          <a:p>
            <a:r>
              <a:rPr lang="en-US" dirty="0" smtClean="0"/>
              <a:t>Target: win or lose? Whose pick is better?</a:t>
            </a:r>
          </a:p>
          <a:p>
            <a:endParaRPr lang="en-US" dirty="0" smtClean="0"/>
          </a:p>
        </p:txBody>
      </p:sp>
      <p:pic>
        <p:nvPicPr>
          <p:cNvPr id="4" name="Shape 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7401" y="1825624"/>
            <a:ext cx="10296399" cy="2928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67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6515983" y="3178527"/>
            <a:ext cx="3976400" cy="3692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 heroes pool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797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/>
              <a:t>Big variety of matches</a:t>
            </a:r>
            <a:endParaRPr lang="en-US" dirty="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" y="3695898"/>
            <a:ext cx="5286704" cy="293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09600" y="3206247"/>
            <a:ext cx="4474961" cy="489651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player choose one hero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5189034" y="1271721"/>
            <a:ext cx="6491405" cy="441952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amount of combinations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66" y="1933157"/>
            <a:ext cx="6107571" cy="583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185494" y="2585963"/>
            <a:ext cx="4363815" cy="707662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algn="ctr">
              <a:buSzPct val="25000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Matches played since 2013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3527" y="2509770"/>
            <a:ext cx="2389345" cy="449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508663" y="1196065"/>
            <a:ext cx="4676831" cy="1838936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SzPct val="25000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different in matches: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Players and their strategies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Picked heroes.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5335937" y="4437421"/>
            <a:ext cx="6197600" cy="1754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380990" marR="0" lvl="0" indent="-38099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Shape 141" descr="heroes-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193" y="3689839"/>
            <a:ext cx="5784679" cy="293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2076" y="0"/>
            <a:ext cx="10515600" cy="848820"/>
          </a:xfrm>
        </p:spPr>
        <p:txBody>
          <a:bodyPr/>
          <a:lstStyle/>
          <a:p>
            <a:pPr algn="ctr"/>
            <a:r>
              <a:rPr lang="en-US" b="1" dirty="0" smtClean="0"/>
              <a:t>Algorithms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586"/>
                <a:ext cx="10515600" cy="5073377"/>
              </a:xfrm>
            </p:spPr>
            <p:txBody>
              <a:bodyPr/>
              <a:lstStyle/>
              <a:p>
                <a:r>
                  <a:rPr lang="en-US" sz="3200" dirty="0" smtClean="0"/>
                  <a:t>Features – 113 “hero” features for each team. </a:t>
                </a:r>
              </a:p>
              <a:p>
                <a:pPr marL="0" indent="0">
                  <a:buNone/>
                </a:pPr>
                <a:r>
                  <a:rPr lang="en-US" sz="3200" dirty="0"/>
                  <a:t>	</a:t>
                </a:r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3200" dirty="0" smtClean="0"/>
                  <a:t>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hero is picked by this team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3200" dirty="0" err="1" smtClean="0"/>
                  <a:t>Algortihms</a:t>
                </a:r>
                <a:r>
                  <a:rPr lang="en-US" sz="3200" dirty="0" smtClean="0"/>
                  <a:t>: </a:t>
                </a:r>
              </a:p>
              <a:p>
                <a:pPr lvl="1"/>
                <a:r>
                  <a:rPr lang="en-US" sz="2800" dirty="0" err="1" smtClean="0"/>
                  <a:t>Xgboost</a:t>
                </a:r>
                <a:endParaRPr lang="en-US" sz="2800" dirty="0" smtClean="0"/>
              </a:p>
              <a:p>
                <a:pPr lvl="1"/>
                <a:r>
                  <a:rPr lang="en-US" sz="2800" dirty="0" smtClean="0"/>
                  <a:t>Factorization machines</a:t>
                </a:r>
              </a:p>
              <a:p>
                <a:pPr lvl="1"/>
                <a:r>
                  <a:rPr lang="en-US" sz="2800" dirty="0" smtClean="0"/>
                  <a:t>Logistic regression</a:t>
                </a:r>
              </a:p>
              <a:p>
                <a:pPr lvl="1"/>
                <a:endParaRPr lang="en-US" sz="2800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586"/>
                <a:ext cx="10515600" cy="5073377"/>
              </a:xfrm>
              <a:blipFill rotWithShape="0">
                <a:blip r:embed="rId3"/>
                <a:stretch>
                  <a:fillRect l="-1333" t="-2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49508" y="2686167"/>
            <a:ext cx="441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factorization model</a:t>
            </a:r>
            <a:endParaRPr lang="ru-RU" sz="2800" dirty="0"/>
          </a:p>
        </p:txBody>
      </p:sp>
      <p:pic>
        <p:nvPicPr>
          <p:cNvPr id="6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293" y="3464153"/>
            <a:ext cx="6312597" cy="1062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07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609600" y="-11844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867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lang="en-US" sz="5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00" y="646386"/>
            <a:ext cx="10649400" cy="45562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1256400" y="5273765"/>
            <a:ext cx="10326000" cy="1387366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380990" indent="-38099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u="sng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picked heroes explains at least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575" lvl="1" indent="-38099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6%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information(Shannon) for very high skill players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90575" lvl="1" indent="-38099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information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skill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191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756</Words>
  <Application>Microsoft Macintosh PowerPoint</Application>
  <PresentationFormat>Широкоэкранный</PresentationFormat>
  <Paragraphs>126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Cambria Math</vt:lpstr>
      <vt:lpstr>Courier New</vt:lpstr>
      <vt:lpstr>Arial</vt:lpstr>
      <vt:lpstr>Тема Office</vt:lpstr>
      <vt:lpstr>Applications of Machine Learning in DOTA2: Literature Review and Practical Knowledge Sharing</vt:lpstr>
      <vt:lpstr>ML for E-Sport</vt:lpstr>
      <vt:lpstr>Multiplayer Online Battle Arena (MOBA): Dota 2</vt:lpstr>
      <vt:lpstr>Multiplayer Online Battle Arena (MOBA): Dota 2</vt:lpstr>
      <vt:lpstr>Data analysis in Dota 2</vt:lpstr>
      <vt:lpstr>Draft stage win prediction</vt:lpstr>
      <vt:lpstr>Big variety of matches</vt:lpstr>
      <vt:lpstr>Algorithms</vt:lpstr>
      <vt:lpstr>Results</vt:lpstr>
      <vt:lpstr>YASP dataset</vt:lpstr>
      <vt:lpstr>Презентация PowerPoint</vt:lpstr>
      <vt:lpstr>Winner’s solution</vt:lpstr>
      <vt:lpstr>Презентация PowerPoint</vt:lpstr>
      <vt:lpstr>Realtime win prediction</vt:lpstr>
      <vt:lpstr>Презентация PowerPoint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Machine Learning in DOTA 2: Literature Review and Practical Knowledge Sharing</dc:title>
  <dc:creator>пользователь Microsoft Office</dc:creator>
  <cp:lastModifiedBy>пользователь Microsoft Office</cp:lastModifiedBy>
  <cp:revision>47</cp:revision>
  <cp:lastPrinted>2016-09-18T18:32:06Z</cp:lastPrinted>
  <dcterms:created xsi:type="dcterms:W3CDTF">2016-09-17T09:10:44Z</dcterms:created>
  <dcterms:modified xsi:type="dcterms:W3CDTF">2016-09-19T07:48:39Z</dcterms:modified>
</cp:coreProperties>
</file>